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Cinzel Decorative" charset="1" panose="00000500000000000000"/>
      <p:regular r:id="rId12"/>
    </p:embeddedFont>
    <p:embeddedFont>
      <p:font typeface="Cormorant SC" charset="1" panose="00000500000000000000"/>
      <p:regular r:id="rId13"/>
    </p:embeddedFont>
    <p:embeddedFont>
      <p:font typeface="Marykate" charset="1" panose="00000000000000000000"/>
      <p:regular r:id="rId14"/>
    </p:embeddedFont>
    <p:embeddedFont>
      <p:font typeface="Bellaboo" charset="1" panose="00000000000000000000"/>
      <p:regular r:id="rId15"/>
    </p:embeddedFont>
    <p:embeddedFont>
      <p:font typeface="Arial MT Pro" charset="1" panose="020B0502020202020204"/>
      <p:regular r:id="rId16"/>
    </p:embeddedFont>
    <p:embeddedFont>
      <p:font typeface="Arial MT Pro Italics" charset="1" panose="020B0502020202090204"/>
      <p:regular r:id="rId17"/>
    </p:embeddedFont>
    <p:embeddedFont>
      <p:font typeface="Amatic SC Bold" charset="1" panose="00000800000000000000"/>
      <p:regular r:id="rId18"/>
    </p:embeddedFont>
    <p:embeddedFont>
      <p:font typeface="Arial MT Pro Bold" charset="1" panose="020B0802020202020204"/>
      <p:regular r:id="rId19"/>
    </p:embeddedFont>
    <p:embeddedFont>
      <p:font typeface="Amatic SC" charset="1" panose="000005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jpeg" Type="http://schemas.openxmlformats.org/officeDocument/2006/relationships/image"/><Relationship Id="rId4" Target="../media/VAGOgnowHWw.mp4" Type="http://schemas.openxmlformats.org/officeDocument/2006/relationships/video"/><Relationship Id="rId5" Target="../media/VAGOgnowHWw.mp4" Type="http://schemas.microsoft.com/office/2007/relationships/media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6.png" Type="http://schemas.openxmlformats.org/officeDocument/2006/relationships/image"/><Relationship Id="rId4" Target="../media/image10.png" Type="http://schemas.openxmlformats.org/officeDocument/2006/relationships/image"/><Relationship Id="rId5" Target="https://forms.gle/xT9nWGJnQqpr7FAK7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777" r="0" b="-877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806053"/>
            <a:ext cx="3480947" cy="3480947"/>
          </a:xfrm>
          <a:custGeom>
            <a:avLst/>
            <a:gdLst/>
            <a:ahLst/>
            <a:cxnLst/>
            <a:rect r="r" b="b" t="t" l="l"/>
            <a:pathLst>
              <a:path h="3480947" w="3480947">
                <a:moveTo>
                  <a:pt x="0" y="0"/>
                </a:moveTo>
                <a:lnTo>
                  <a:pt x="3480947" y="0"/>
                </a:lnTo>
                <a:lnTo>
                  <a:pt x="3480947" y="3480947"/>
                </a:lnTo>
                <a:lnTo>
                  <a:pt x="0" y="34809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208" b="-208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48720" y="703417"/>
            <a:ext cx="13790561" cy="1626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89"/>
              </a:lnSpc>
            </a:pPr>
            <a:r>
              <a:rPr lang="en-US" sz="9492">
                <a:solidFill>
                  <a:srgbClr val="106534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Celebrating Stories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122781" y="2224870"/>
            <a:ext cx="8042438" cy="967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4"/>
              </a:lnSpc>
            </a:pPr>
            <a:r>
              <a:rPr lang="en-US" sz="5696">
                <a:solidFill>
                  <a:srgbClr val="106534"/>
                </a:solidFill>
                <a:latin typeface="Cormorant SC"/>
                <a:ea typeface="Cormorant SC"/>
                <a:cs typeface="Cormorant SC"/>
                <a:sym typeface="Cormorant SC"/>
              </a:rPr>
              <a:t>With Green Flame Books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26233" y="3505379"/>
            <a:ext cx="14235534" cy="4652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95"/>
              </a:lnSpc>
            </a:pPr>
            <a:r>
              <a:rPr lang="en-US" sz="15908">
                <a:solidFill>
                  <a:srgbClr val="106534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Story Ideas: Places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0">
            <a:off x="14807053" y="6806053"/>
            <a:ext cx="3480947" cy="3480947"/>
          </a:xfrm>
          <a:custGeom>
            <a:avLst/>
            <a:gdLst/>
            <a:ahLst/>
            <a:cxnLst/>
            <a:rect r="r" b="b" t="t" l="l"/>
            <a:pathLst>
              <a:path h="3480947" w="3480947">
                <a:moveTo>
                  <a:pt x="3480947" y="0"/>
                </a:moveTo>
                <a:lnTo>
                  <a:pt x="0" y="0"/>
                </a:lnTo>
                <a:lnTo>
                  <a:pt x="0" y="3480947"/>
                </a:lnTo>
                <a:lnTo>
                  <a:pt x="3480947" y="3480947"/>
                </a:lnTo>
                <a:lnTo>
                  <a:pt x="3480947" y="0"/>
                </a:lnTo>
                <a:close/>
              </a:path>
            </a:pathLst>
          </a:custGeom>
          <a:blipFill>
            <a:blip r:embed="rId3"/>
            <a:stretch>
              <a:fillRect l="0" t="0" r="-208" b="-208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0739" y="-4201190"/>
            <a:ext cx="18849479" cy="26654173"/>
          </a:xfrm>
          <a:custGeom>
            <a:avLst/>
            <a:gdLst/>
            <a:ahLst/>
            <a:cxnLst/>
            <a:rect r="r" b="b" t="t" l="l"/>
            <a:pathLst>
              <a:path h="26654173" w="18849479">
                <a:moveTo>
                  <a:pt x="0" y="0"/>
                </a:moveTo>
                <a:lnTo>
                  <a:pt x="18849478" y="0"/>
                </a:lnTo>
                <a:lnTo>
                  <a:pt x="18849478" y="26654173"/>
                </a:lnTo>
                <a:lnTo>
                  <a:pt x="0" y="26654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3" id="3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>
            <a:alphaModFix amt="57000"/>
          </a:blip>
          <a:srcRect l="0" t="0" r="0" b="0"/>
          <a:stretch>
            <a:fillRect/>
          </a:stretch>
        </p:blipFill>
        <p:spPr>
          <a:xfrm flipH="false" flipV="false" rot="0">
            <a:off x="-764086" y="-4412693"/>
            <a:ext cx="41146115" cy="23453286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1401688" y="1056370"/>
            <a:ext cx="4389564" cy="6257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55"/>
              </a:lnSpc>
            </a:pPr>
            <a:r>
              <a:rPr lang="en-US" sz="14039" spc="379">
                <a:solidFill>
                  <a:srgbClr val="6CCD72"/>
                </a:solidFill>
                <a:latin typeface="Marykate"/>
                <a:ea typeface="Marykate"/>
                <a:cs typeface="Marykate"/>
                <a:sym typeface="Marykate"/>
              </a:rPr>
              <a:t>Jack</a:t>
            </a:r>
          </a:p>
          <a:p>
            <a:pPr algn="ctr">
              <a:lnSpc>
                <a:spcPts val="9855"/>
              </a:lnSpc>
            </a:pPr>
            <a:r>
              <a:rPr lang="en-US" sz="14039" spc="379">
                <a:solidFill>
                  <a:srgbClr val="6CCD72"/>
                </a:solidFill>
                <a:latin typeface="Marykate"/>
                <a:ea typeface="Marykate"/>
                <a:cs typeface="Marykate"/>
                <a:sym typeface="Marykate"/>
              </a:rPr>
              <a:t>Reusen</a:t>
            </a:r>
          </a:p>
          <a:p>
            <a:pPr algn="ctr">
              <a:lnSpc>
                <a:spcPts val="8053"/>
              </a:lnSpc>
            </a:pPr>
            <a:r>
              <a:rPr lang="en-US" sz="11471" spc="103">
                <a:solidFill>
                  <a:srgbClr val="C4E8A6"/>
                </a:solidFill>
                <a:latin typeface="Bellaboo"/>
                <a:ea typeface="Bellaboo"/>
                <a:cs typeface="Bellaboo"/>
                <a:sym typeface="Bellaboo"/>
              </a:rPr>
              <a:t>and the</a:t>
            </a:r>
          </a:p>
          <a:p>
            <a:pPr algn="ctr">
              <a:lnSpc>
                <a:spcPts val="10148"/>
              </a:lnSpc>
            </a:pPr>
            <a:r>
              <a:rPr lang="en-US" sz="14456" spc="578">
                <a:solidFill>
                  <a:srgbClr val="78D429"/>
                </a:solidFill>
                <a:latin typeface="Marykate"/>
                <a:ea typeface="Marykate"/>
                <a:cs typeface="Marykate"/>
                <a:sym typeface="Marykate"/>
              </a:rPr>
              <a:t>Fey</a:t>
            </a:r>
          </a:p>
          <a:p>
            <a:pPr algn="ctr">
              <a:lnSpc>
                <a:spcPts val="10148"/>
              </a:lnSpc>
            </a:pPr>
            <a:r>
              <a:rPr lang="en-US" sz="14456" spc="578">
                <a:solidFill>
                  <a:srgbClr val="78D429"/>
                </a:solidFill>
                <a:latin typeface="Marykate"/>
                <a:ea typeface="Marykate"/>
                <a:cs typeface="Marykate"/>
                <a:sym typeface="Marykate"/>
              </a:rPr>
              <a:t>Flame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52020" y="7962935"/>
            <a:ext cx="3209052" cy="1295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95"/>
              </a:lnSpc>
            </a:pPr>
            <a:r>
              <a:rPr lang="en-US" sz="7568" spc="37">
                <a:solidFill>
                  <a:srgbClr val="86D375"/>
                </a:solidFill>
                <a:latin typeface="Marykate"/>
                <a:ea typeface="Marykate"/>
                <a:cs typeface="Marykate"/>
                <a:sym typeface="Marykate"/>
              </a:rPr>
              <a:t>John Bray</a:t>
            </a:r>
          </a:p>
        </p:txBody>
      </p:sp>
      <p:sp>
        <p:nvSpPr>
          <p:cNvPr name="TextBox 6" id="6"/>
          <p:cNvSpPr txBox="true"/>
          <p:nvPr/>
        </p:nvSpPr>
        <p:spPr>
          <a:xfrm rot="-368293">
            <a:off x="675562" y="7495168"/>
            <a:ext cx="789583" cy="755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74"/>
              </a:lnSpc>
            </a:pPr>
            <a:r>
              <a:rPr lang="en-US" sz="7228" spc="289">
                <a:solidFill>
                  <a:srgbClr val="78D429"/>
                </a:solidFill>
                <a:latin typeface="Marykate"/>
                <a:ea typeface="Marykate"/>
                <a:cs typeface="Marykate"/>
                <a:sym typeface="Marykate"/>
              </a:rPr>
              <a:t>by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32608" b="-57067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2154997" y="5538498"/>
            <a:ext cx="6989003" cy="4169316"/>
          </a:xfrm>
          <a:custGeom>
            <a:avLst/>
            <a:gdLst/>
            <a:ahLst/>
            <a:cxnLst/>
            <a:rect r="r" b="b" t="t" l="l"/>
            <a:pathLst>
              <a:path h="4169316" w="6989003">
                <a:moveTo>
                  <a:pt x="6989003" y="0"/>
                </a:moveTo>
                <a:lnTo>
                  <a:pt x="0" y="0"/>
                </a:lnTo>
                <a:lnTo>
                  <a:pt x="0" y="4169316"/>
                </a:lnTo>
                <a:lnTo>
                  <a:pt x="6989003" y="4169316"/>
                </a:lnTo>
                <a:lnTo>
                  <a:pt x="6989003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07299" y="7101968"/>
            <a:ext cx="5884399" cy="2039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3168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What's the weather like there?</a:t>
            </a:r>
          </a:p>
          <a:p>
            <a:pPr algn="l" marL="518160" indent="-259080" lvl="1">
              <a:lnSpc>
                <a:spcPts val="3168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What would you write with in this new place? A feather quill on a scroll of paper, or</a:t>
            </a:r>
            <a:r>
              <a:rPr lang="en-US" sz="2400" i="true">
                <a:solidFill>
                  <a:srgbClr val="000000"/>
                </a:solidFill>
                <a:latin typeface="Arial MT Pro Italics"/>
                <a:ea typeface="Arial MT Pro Italics"/>
                <a:cs typeface="Arial MT Pro Italics"/>
                <a:sym typeface="Arial MT Pro Italics"/>
              </a:rPr>
              <a:t> </a:t>
            </a:r>
            <a:r>
              <a:rPr lang="en-US" sz="24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a futuristic tablet with a bossy hyper-intelligent AI?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294380" y="5807345"/>
            <a:ext cx="2710238" cy="603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01"/>
              </a:lnSpc>
            </a:pPr>
            <a:r>
              <a:rPr lang="en-US" sz="4088" b="true">
                <a:solidFill>
                  <a:srgbClr val="000000"/>
                </a:solidFill>
                <a:latin typeface="Amatic SC Bold"/>
                <a:ea typeface="Amatic SC Bold"/>
                <a:cs typeface="Amatic SC Bold"/>
                <a:sym typeface="Amatic SC Bold"/>
              </a:rPr>
              <a:t>Take it further...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320481" y="6372353"/>
            <a:ext cx="4658035" cy="739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4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Show us some extra details about this place: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531343" y="473832"/>
            <a:ext cx="6989003" cy="4169316"/>
          </a:xfrm>
          <a:custGeom>
            <a:avLst/>
            <a:gdLst/>
            <a:ahLst/>
            <a:cxnLst/>
            <a:rect r="r" b="b" t="t" l="l"/>
            <a:pathLst>
              <a:path h="4169316" w="6989003">
                <a:moveTo>
                  <a:pt x="0" y="0"/>
                </a:moveTo>
                <a:lnTo>
                  <a:pt x="6989003" y="0"/>
                </a:lnTo>
                <a:lnTo>
                  <a:pt x="6989003" y="4169316"/>
                </a:lnTo>
                <a:lnTo>
                  <a:pt x="0" y="41693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40584" y="1233421"/>
            <a:ext cx="4898343" cy="763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6"/>
              </a:lnSpc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What’s the most </a:t>
            </a:r>
            <a:r>
              <a:rPr lang="en-US" sz="2449" b="true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opposite </a:t>
            </a: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place to where you are right now?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338253" y="639839"/>
            <a:ext cx="3533225" cy="603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01"/>
              </a:lnSpc>
            </a:pPr>
            <a:r>
              <a:rPr lang="en-US" sz="4088" b="true">
                <a:solidFill>
                  <a:srgbClr val="000000"/>
                </a:solidFill>
                <a:latin typeface="Amatic SC Bold"/>
                <a:ea typeface="Amatic SC Bold"/>
                <a:cs typeface="Amatic SC Bold"/>
                <a:sym typeface="Amatic SC Bold"/>
              </a:rPr>
              <a:t>1. Somewhere different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040668" y="2005132"/>
            <a:ext cx="3970353" cy="1453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28798" indent="-264399" lvl="1">
              <a:lnSpc>
                <a:spcPts val="3796"/>
              </a:lnSpc>
              <a:buFont typeface="Arial"/>
              <a:buChar char="•"/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What is </a:t>
            </a:r>
            <a:r>
              <a:rPr lang="en-US" sz="2449" i="true">
                <a:solidFill>
                  <a:srgbClr val="000000"/>
                </a:solidFill>
                <a:latin typeface="Arial MT Pro Italics"/>
                <a:ea typeface="Arial MT Pro Italics"/>
                <a:cs typeface="Arial MT Pro Italics"/>
                <a:sym typeface="Arial MT Pro Italics"/>
              </a:rPr>
              <a:t>that </a:t>
            </a: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place like?</a:t>
            </a:r>
          </a:p>
          <a:p>
            <a:pPr algn="l" marL="528798" indent="-264399" lvl="1">
              <a:lnSpc>
                <a:spcPts val="3796"/>
              </a:lnSpc>
              <a:buFont typeface="Arial"/>
              <a:buChar char="•"/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I</a:t>
            </a: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s it scary or safe? </a:t>
            </a:r>
          </a:p>
          <a:p>
            <a:pPr algn="l" marL="528798" indent="-264399" lvl="1">
              <a:lnSpc>
                <a:spcPts val="3796"/>
              </a:lnSpc>
              <a:buFont typeface="Arial"/>
              <a:buChar char="•"/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Is it exciting or boring?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67998" y="3534561"/>
            <a:ext cx="4443515" cy="763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6"/>
              </a:lnSpc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Writers call this new place your '</a:t>
            </a:r>
            <a:r>
              <a:rPr lang="en-US" sz="2449" b="true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setting’.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142" t="-5797" r="0" b="-19772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497207" y="5475063"/>
            <a:ext cx="6989003" cy="4169316"/>
          </a:xfrm>
          <a:custGeom>
            <a:avLst/>
            <a:gdLst/>
            <a:ahLst/>
            <a:cxnLst/>
            <a:rect r="r" b="b" t="t" l="l"/>
            <a:pathLst>
              <a:path h="4169316" w="6989003">
                <a:moveTo>
                  <a:pt x="6989003" y="0"/>
                </a:moveTo>
                <a:lnTo>
                  <a:pt x="0" y="0"/>
                </a:lnTo>
                <a:lnTo>
                  <a:pt x="0" y="4169316"/>
                </a:lnTo>
                <a:lnTo>
                  <a:pt x="6989003" y="4169316"/>
                </a:lnTo>
                <a:lnTo>
                  <a:pt x="6989003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671795" y="5910482"/>
            <a:ext cx="2639827" cy="590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94"/>
              </a:lnSpc>
            </a:pPr>
            <a:r>
              <a:rPr lang="en-US" sz="4082" b="true">
                <a:solidFill>
                  <a:srgbClr val="000000"/>
                </a:solidFill>
                <a:latin typeface="Amatic SC Bold"/>
                <a:ea typeface="Amatic SC Bold"/>
                <a:cs typeface="Amatic SC Bold"/>
                <a:sym typeface="Amatic SC Bold"/>
              </a:rPr>
              <a:t>Take it further...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30123" y="7661828"/>
            <a:ext cx="4523170" cy="1420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3696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What are they doing? </a:t>
            </a:r>
          </a:p>
          <a:p>
            <a:pPr algn="l" marL="518160" indent="-259080" lvl="1">
              <a:lnSpc>
                <a:spcPts val="3696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What mood are they in?</a:t>
            </a:r>
          </a:p>
          <a:p>
            <a:pPr algn="l" marL="518160" indent="-259080" lvl="1">
              <a:lnSpc>
                <a:spcPts val="3696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What do they think of you?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824923" y="250365"/>
            <a:ext cx="6989003" cy="4169316"/>
          </a:xfrm>
          <a:custGeom>
            <a:avLst/>
            <a:gdLst/>
            <a:ahLst/>
            <a:cxnLst/>
            <a:rect r="r" b="b" t="t" l="l"/>
            <a:pathLst>
              <a:path h="4169316" w="6989003">
                <a:moveTo>
                  <a:pt x="0" y="0"/>
                </a:moveTo>
                <a:lnTo>
                  <a:pt x="6989003" y="0"/>
                </a:lnTo>
                <a:lnTo>
                  <a:pt x="6989003" y="4169316"/>
                </a:lnTo>
                <a:lnTo>
                  <a:pt x="0" y="41693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262175" y="424845"/>
            <a:ext cx="2114499" cy="590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94"/>
              </a:lnSpc>
            </a:pPr>
            <a:r>
              <a:rPr lang="en-US" sz="4082" b="true">
                <a:solidFill>
                  <a:srgbClr val="000000"/>
                </a:solidFill>
                <a:latin typeface="Amatic SC Bold"/>
                <a:ea typeface="Amatic SC Bold"/>
                <a:cs typeface="Amatic SC Bold"/>
                <a:sym typeface="Amatic SC Bold"/>
              </a:rPr>
              <a:t>2. A stranger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582468" y="1016872"/>
            <a:ext cx="3473912" cy="413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6"/>
              </a:lnSpc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Let’s take a look around.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814680" y="1525241"/>
            <a:ext cx="5009488" cy="1652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28801" indent="-264400" lvl="1">
              <a:lnSpc>
                <a:spcPts val="3184"/>
              </a:lnSpc>
              <a:buFont typeface="Arial"/>
              <a:buChar char="•"/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Is anyon</a:t>
            </a: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e there?</a:t>
            </a:r>
          </a:p>
          <a:p>
            <a:pPr algn="l" marL="528801" indent="-264400" lvl="1">
              <a:lnSpc>
                <a:spcPts val="3184"/>
              </a:lnSpc>
              <a:buFont typeface="Arial"/>
              <a:buChar char="•"/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Who are they?</a:t>
            </a:r>
          </a:p>
          <a:p>
            <a:pPr algn="l" marL="528801" indent="-264400" lvl="1">
              <a:lnSpc>
                <a:spcPts val="3184"/>
              </a:lnSpc>
              <a:buFont typeface="Arial"/>
              <a:buChar char="•"/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Are they a human, an animal, or something else?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598648" y="3297803"/>
            <a:ext cx="5441552" cy="413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6"/>
              </a:lnSpc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This stranger is your '</a:t>
            </a:r>
            <a:r>
              <a:rPr lang="en-US" sz="2449" b="true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main character</a:t>
            </a: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'.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25000" y="6820581"/>
            <a:ext cx="5533417" cy="739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4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Let’s get some extra ideas about your character: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2" t="0" r="-1190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412760" y="5674927"/>
            <a:ext cx="6989003" cy="4169316"/>
          </a:xfrm>
          <a:custGeom>
            <a:avLst/>
            <a:gdLst/>
            <a:ahLst/>
            <a:cxnLst/>
            <a:rect r="r" b="b" t="t" l="l"/>
            <a:pathLst>
              <a:path h="4169316" w="6989003">
                <a:moveTo>
                  <a:pt x="0" y="4169316"/>
                </a:moveTo>
                <a:lnTo>
                  <a:pt x="6989003" y="4169316"/>
                </a:lnTo>
                <a:lnTo>
                  <a:pt x="6989003" y="0"/>
                </a:lnTo>
                <a:lnTo>
                  <a:pt x="0" y="0"/>
                </a:lnTo>
                <a:lnTo>
                  <a:pt x="0" y="4169316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83217" y="6869225"/>
            <a:ext cx="6095921" cy="680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30"/>
              </a:lnSpc>
            </a:pPr>
            <a:r>
              <a:rPr lang="en-US" sz="22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Ask ‘weird’ questions, ‘boring’ questions, and hard questions. There are </a:t>
            </a:r>
            <a:r>
              <a:rPr lang="en-US" sz="2200" i="true">
                <a:solidFill>
                  <a:srgbClr val="000000"/>
                </a:solidFill>
                <a:latin typeface="Arial MT Pro Italics"/>
                <a:ea typeface="Arial MT Pro Italics"/>
                <a:cs typeface="Arial MT Pro Italics"/>
                <a:sym typeface="Arial MT Pro Italics"/>
              </a:rPr>
              <a:t>no </a:t>
            </a:r>
            <a:r>
              <a:rPr lang="en-US" sz="22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wrong questions.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717679" y="5854091"/>
            <a:ext cx="2626998" cy="590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94"/>
              </a:lnSpc>
            </a:pPr>
            <a:r>
              <a:rPr lang="en-US" sz="4082" b="true">
                <a:solidFill>
                  <a:srgbClr val="000000"/>
                </a:solidFill>
                <a:latin typeface="Amatic SC Bold"/>
                <a:ea typeface="Amatic SC Bold"/>
                <a:cs typeface="Amatic SC Bold"/>
                <a:sym typeface="Amatic SC Bold"/>
              </a:rPr>
              <a:t>Take it further...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86489" y="6473514"/>
            <a:ext cx="5289377" cy="366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30"/>
              </a:lnSpc>
            </a:pPr>
            <a:r>
              <a:rPr lang="en-US" sz="22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Imagine ‘interviewing’ your </a:t>
            </a:r>
            <a:r>
              <a:rPr lang="en-US" sz="2200" b="true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character: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85399" y="7702435"/>
            <a:ext cx="4443725" cy="1414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81" indent="-237491" lvl="1">
              <a:lnSpc>
                <a:spcPts val="275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Who are their favourite people? </a:t>
            </a:r>
          </a:p>
          <a:p>
            <a:pPr algn="l" marL="474981" indent="-237491" lvl="1">
              <a:lnSpc>
                <a:spcPts val="275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Why are they speaking to you? </a:t>
            </a:r>
          </a:p>
          <a:p>
            <a:pPr algn="l" marL="474981" indent="-237491" lvl="1">
              <a:lnSpc>
                <a:spcPts val="275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What would they like to be doing this time tomorrow?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5936316" y="208423"/>
            <a:ext cx="6989003" cy="4169316"/>
          </a:xfrm>
          <a:custGeom>
            <a:avLst/>
            <a:gdLst/>
            <a:ahLst/>
            <a:cxnLst/>
            <a:rect r="r" b="b" t="t" l="l"/>
            <a:pathLst>
              <a:path h="4169316" w="6989003">
                <a:moveTo>
                  <a:pt x="6989002" y="0"/>
                </a:moveTo>
                <a:lnTo>
                  <a:pt x="0" y="0"/>
                </a:lnTo>
                <a:lnTo>
                  <a:pt x="0" y="4169316"/>
                </a:lnTo>
                <a:lnTo>
                  <a:pt x="6989002" y="4169316"/>
                </a:lnTo>
                <a:lnTo>
                  <a:pt x="6989002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525679" y="374430"/>
            <a:ext cx="4001272" cy="590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94"/>
              </a:lnSpc>
            </a:pPr>
            <a:r>
              <a:rPr lang="en-US" sz="4082" b="true">
                <a:solidFill>
                  <a:srgbClr val="000000"/>
                </a:solidFill>
                <a:latin typeface="Amatic SC Bold"/>
                <a:ea typeface="Amatic SC Bold"/>
                <a:cs typeface="Amatic SC Bold"/>
                <a:sym typeface="Amatic SC Bold"/>
              </a:rPr>
              <a:t>3. Getting to know people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139822" y="1223466"/>
            <a:ext cx="4581990" cy="763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6"/>
              </a:lnSpc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Get to know your character. Ask them a few questions.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36534" y="2216881"/>
            <a:ext cx="5379562" cy="1652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28801" indent="-264400" lvl="1">
              <a:lnSpc>
                <a:spcPts val="3184"/>
              </a:lnSpc>
              <a:buFont typeface="Arial"/>
              <a:buChar char="•"/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What do they like to do?</a:t>
            </a:r>
          </a:p>
          <a:p>
            <a:pPr algn="l" marL="528801" indent="-264400" lvl="1">
              <a:lnSpc>
                <a:spcPts val="3184"/>
              </a:lnSpc>
              <a:buFont typeface="Arial"/>
              <a:buChar char="•"/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What scares them?</a:t>
            </a:r>
          </a:p>
          <a:p>
            <a:pPr algn="l" marL="528801" indent="-264400" lvl="1">
              <a:lnSpc>
                <a:spcPts val="3184"/>
              </a:lnSpc>
              <a:buFont typeface="Arial"/>
              <a:buChar char="•"/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What might they eat for breakfast?</a:t>
            </a:r>
          </a:p>
          <a:p>
            <a:pPr algn="l" marL="528801" indent="-264400" lvl="1">
              <a:lnSpc>
                <a:spcPts val="3184"/>
              </a:lnSpc>
              <a:buFont typeface="Arial"/>
              <a:buChar char="•"/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Where do they sleep?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5" t="0" r="-185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0338172" y="5414141"/>
            <a:ext cx="7789740" cy="4646999"/>
          </a:xfrm>
          <a:custGeom>
            <a:avLst/>
            <a:gdLst/>
            <a:ahLst/>
            <a:cxnLst/>
            <a:rect r="r" b="b" t="t" l="l"/>
            <a:pathLst>
              <a:path h="4646999" w="7789740">
                <a:moveTo>
                  <a:pt x="7789740" y="0"/>
                </a:moveTo>
                <a:lnTo>
                  <a:pt x="0" y="0"/>
                </a:lnTo>
                <a:lnTo>
                  <a:pt x="0" y="4646999"/>
                </a:lnTo>
                <a:lnTo>
                  <a:pt x="7789740" y="4646999"/>
                </a:lnTo>
                <a:lnTo>
                  <a:pt x="778974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1983" y="241567"/>
            <a:ext cx="7867867" cy="4693606"/>
          </a:xfrm>
          <a:custGeom>
            <a:avLst/>
            <a:gdLst/>
            <a:ahLst/>
            <a:cxnLst/>
            <a:rect r="r" b="b" t="t" l="l"/>
            <a:pathLst>
              <a:path h="4693606" w="7867867">
                <a:moveTo>
                  <a:pt x="0" y="0"/>
                </a:moveTo>
                <a:lnTo>
                  <a:pt x="7867866" y="0"/>
                </a:lnTo>
                <a:lnTo>
                  <a:pt x="7867866" y="4693606"/>
                </a:lnTo>
                <a:lnTo>
                  <a:pt x="0" y="46936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82696" y="5891824"/>
            <a:ext cx="2853601" cy="3998548"/>
            <a:chOff x="0" y="0"/>
            <a:chExt cx="751566" cy="10531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1566" cy="1053115"/>
            </a:xfrm>
            <a:custGeom>
              <a:avLst/>
              <a:gdLst/>
              <a:ahLst/>
              <a:cxnLst/>
              <a:rect r="r" b="b" t="t" l="l"/>
              <a:pathLst>
                <a:path h="1053115" w="751566">
                  <a:moveTo>
                    <a:pt x="138365" y="0"/>
                  </a:moveTo>
                  <a:lnTo>
                    <a:pt x="613201" y="0"/>
                  </a:lnTo>
                  <a:cubicBezTo>
                    <a:pt x="689618" y="0"/>
                    <a:pt x="751566" y="61948"/>
                    <a:pt x="751566" y="138365"/>
                  </a:cubicBezTo>
                  <a:lnTo>
                    <a:pt x="751566" y="914751"/>
                  </a:lnTo>
                  <a:cubicBezTo>
                    <a:pt x="751566" y="991167"/>
                    <a:pt x="689618" y="1053115"/>
                    <a:pt x="613201" y="1053115"/>
                  </a:cubicBezTo>
                  <a:lnTo>
                    <a:pt x="138365" y="1053115"/>
                  </a:lnTo>
                  <a:cubicBezTo>
                    <a:pt x="61948" y="1053115"/>
                    <a:pt x="0" y="991167"/>
                    <a:pt x="0" y="914751"/>
                  </a:cubicBezTo>
                  <a:lnTo>
                    <a:pt x="0" y="138365"/>
                  </a:lnTo>
                  <a:cubicBezTo>
                    <a:pt x="0" y="61948"/>
                    <a:pt x="61948" y="0"/>
                    <a:pt x="138365" y="0"/>
                  </a:cubicBezTo>
                  <a:close/>
                </a:path>
              </a:pathLst>
            </a:custGeom>
            <a:solidFill>
              <a:srgbClr val="CCEAF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76200"/>
              <a:ext cx="751566" cy="11293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84"/>
                </a:lnSpc>
              </a:pPr>
            </a:p>
          </p:txBody>
        </p:sp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78834" y="5901223"/>
            <a:ext cx="2461325" cy="2461325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10898198" y="7307057"/>
            <a:ext cx="6669689" cy="1120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7"/>
              </a:lnSpc>
            </a:pPr>
            <a:r>
              <a:rPr lang="en-US" sz="245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When you feel your story has reached a natural end, please be sure to share your stories on the Celebrating Stories portal.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925780" y="5820804"/>
            <a:ext cx="2614525" cy="590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94"/>
              </a:lnSpc>
            </a:pPr>
            <a:r>
              <a:rPr lang="en-US" sz="4082" b="true">
                <a:solidFill>
                  <a:srgbClr val="000000"/>
                </a:solidFill>
                <a:latin typeface="Amatic SC Bold"/>
                <a:ea typeface="Amatic SC Bold"/>
                <a:cs typeface="Amatic SC Bold"/>
                <a:sym typeface="Amatic SC Bold"/>
              </a:rPr>
              <a:t>Take it further...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558092" y="6474968"/>
            <a:ext cx="5346456" cy="768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7"/>
              </a:lnSpc>
            </a:pPr>
            <a:r>
              <a:rPr lang="en-US" sz="245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Are you surprised at the direction your new story took?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558092" y="8494189"/>
            <a:ext cx="5540716" cy="768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7"/>
              </a:lnSpc>
            </a:pPr>
            <a:r>
              <a:rPr lang="en-US" sz="245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Every week we read a few new stories on the podcast.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480349" y="397851"/>
            <a:ext cx="2392271" cy="590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94"/>
              </a:lnSpc>
            </a:pPr>
            <a:r>
              <a:rPr lang="en-US" sz="4082" b="true">
                <a:solidFill>
                  <a:srgbClr val="000000"/>
                </a:solidFill>
                <a:latin typeface="Amatic SC Bold"/>
                <a:ea typeface="Amatic SC Bold"/>
                <a:cs typeface="Amatic SC Bold"/>
                <a:sym typeface="Amatic SC Bold"/>
              </a:rPr>
              <a:t>4. Go and write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44312" y="1195311"/>
            <a:ext cx="3709674" cy="413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6"/>
              </a:lnSpc>
            </a:pPr>
            <a:r>
              <a:rPr lang="en-US" sz="2449" b="true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Show </a:t>
            </a: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what happens next.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96776" y="2512170"/>
            <a:ext cx="4838280" cy="84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28801" indent="-264400" lvl="1">
              <a:lnSpc>
                <a:spcPts val="3184"/>
              </a:lnSpc>
              <a:buFont typeface="Arial"/>
              <a:buChar char="•"/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What will they do?</a:t>
            </a:r>
          </a:p>
          <a:p>
            <a:pPr algn="l" marL="528801" indent="-264400" lvl="1">
              <a:lnSpc>
                <a:spcPts val="3184"/>
              </a:lnSpc>
              <a:buFont typeface="Arial"/>
              <a:buChar char="•"/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Will they be happy in the end?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44312" y="3570384"/>
            <a:ext cx="5650669" cy="763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6"/>
              </a:lnSpc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Write your story in your best handwriting or draw an amazing picture.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96776" y="1815784"/>
            <a:ext cx="5332410" cy="763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28801" indent="-264400" lvl="1">
              <a:lnSpc>
                <a:spcPts val="2816"/>
              </a:lnSpc>
              <a:buFont typeface="Arial"/>
              <a:buChar char="•"/>
            </a:pPr>
            <a:r>
              <a:rPr lang="en-US" sz="2449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Will something surprising happen to your character?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55698" y="8125038"/>
            <a:ext cx="2507597" cy="1727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5"/>
              </a:lnSpc>
              <a:spcBef>
                <a:spcPct val="0"/>
              </a:spcBef>
            </a:pPr>
            <a:r>
              <a:rPr lang="en-US" sz="3512">
                <a:solidFill>
                  <a:srgbClr val="103F63"/>
                </a:solidFill>
                <a:latin typeface="Amatic SC"/>
                <a:ea typeface="Amatic SC"/>
                <a:cs typeface="Amatic SC"/>
                <a:sym typeface="Amatic SC"/>
              </a:rPr>
              <a:t>Go here for the google form (or </a:t>
            </a:r>
            <a:r>
              <a:rPr lang="en-US" sz="3512" u="sng">
                <a:solidFill>
                  <a:srgbClr val="103F63"/>
                </a:solidFill>
                <a:latin typeface="Amatic SC"/>
                <a:ea typeface="Amatic SC"/>
                <a:cs typeface="Amatic SC"/>
                <a:sym typeface="Amatic SC"/>
                <a:hlinkClick r:id="rId5" tooltip="https://forms.gle/xT9nWGJnQqpr7FAK7"/>
              </a:rPr>
              <a:t>click this link</a:t>
            </a:r>
            <a:r>
              <a:rPr lang="en-US" sz="3512">
                <a:solidFill>
                  <a:srgbClr val="103F63"/>
                </a:solidFill>
                <a:latin typeface="Amatic SC"/>
                <a:ea typeface="Amatic SC"/>
                <a:cs typeface="Amatic SC"/>
                <a:sym typeface="Amatic SC"/>
              </a:rPr>
              <a:t>)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455953" y="9338422"/>
            <a:ext cx="3554179" cy="426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0"/>
              </a:lnSpc>
            </a:pPr>
            <a:r>
              <a:rPr lang="en-US" sz="2600" b="true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Yours could be next!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DAGg9zXbCzk</dc:identifier>
  <dcterms:modified xsi:type="dcterms:W3CDTF">2011-08-01T06:04:30Z</dcterms:modified>
  <cp:revision>1</cp:revision>
  <dc:title>CS Story Ideas Places (Presentation)</dc:title>
</cp:coreProperties>
</file>